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Amatic SC"/>
      <p:regular r:id="rId17"/>
      <p:bold r:id="rId18"/>
    </p:embeddedFont>
    <p:embeddedFont>
      <p:font typeface="Source Code Pr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22" Type="http://schemas.openxmlformats.org/officeDocument/2006/relationships/font" Target="fonts/SourceCodePro-boldItalic.fntdata"/><Relationship Id="rId10" Type="http://schemas.openxmlformats.org/officeDocument/2006/relationships/slide" Target="slides/slide5.xml"/><Relationship Id="rId21" Type="http://schemas.openxmlformats.org/officeDocument/2006/relationships/font" Target="fonts/SourceCodePr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maticSC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regular.fntdata"/><Relationship Id="rId6" Type="http://schemas.openxmlformats.org/officeDocument/2006/relationships/slide" Target="slides/slide1.xml"/><Relationship Id="rId18" Type="http://schemas.openxmlformats.org/officeDocument/2006/relationships/font" Target="fonts/AmaticSC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fa8f4e1291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fa8f4e1291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fa8f4e1291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fa8f4e1291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fa8f4e1279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fa8f4e1279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a8f4e129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a8f4e129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a8f4e129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fa8f4e129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a8f4e1279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a8f4e1279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a8f4e1279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a8f4e1279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fa8f4e1291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fa8f4e1291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a8f4e129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fa8f4e129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a8f4e1291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fa8f4e1291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Curious Kid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NFT as a collectible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Mystery and Excitement</a:t>
            </a:r>
            <a:endParaRPr/>
          </a:p>
        </p:txBody>
      </p:sp>
      <p:sp>
        <p:nvSpPr>
          <p:cNvPr id="155" name="Google Shape;155;p2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Curious Kid owners can optionally hide the NFT images even after mint and reveal it after awhile, to create some fun and excitement around the minting process - perfect for kids</a:t>
            </a:r>
            <a:endParaRPr/>
          </a:p>
        </p:txBody>
      </p:sp>
      <p:grpSp>
        <p:nvGrpSpPr>
          <p:cNvPr id="156" name="Google Shape;156;p22"/>
          <p:cNvGrpSpPr/>
          <p:nvPr/>
        </p:nvGrpSpPr>
        <p:grpSpPr>
          <a:xfrm>
            <a:off x="1506624" y="2659300"/>
            <a:ext cx="6130752" cy="2444600"/>
            <a:chOff x="1067675" y="2659300"/>
            <a:chExt cx="6130752" cy="2444600"/>
          </a:xfrm>
        </p:grpSpPr>
        <p:grpSp>
          <p:nvGrpSpPr>
            <p:cNvPr id="157" name="Google Shape;157;p22"/>
            <p:cNvGrpSpPr/>
            <p:nvPr/>
          </p:nvGrpSpPr>
          <p:grpSpPr>
            <a:xfrm>
              <a:off x="1067675" y="2659300"/>
              <a:ext cx="2037625" cy="2444600"/>
              <a:chOff x="1067675" y="2659300"/>
              <a:chExt cx="2037625" cy="2444600"/>
            </a:xfrm>
          </p:grpSpPr>
          <p:pic>
            <p:nvPicPr>
              <p:cNvPr id="158" name="Google Shape;158;p2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1067675" y="2659300"/>
                <a:ext cx="2037625" cy="203762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9" name="Google Shape;159;p22"/>
              <p:cNvSpPr txBox="1"/>
              <p:nvPr/>
            </p:nvSpPr>
            <p:spPr>
              <a:xfrm>
                <a:off x="1490388" y="4703700"/>
                <a:ext cx="11922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highlight>
                      <a:schemeClr val="dk1"/>
                    </a:highlight>
                    <a:latin typeface="Source Code Pro"/>
                    <a:ea typeface="Source Code Pro"/>
                    <a:cs typeface="Source Code Pro"/>
                    <a:sym typeface="Source Code Pro"/>
                  </a:rPr>
                  <a:t>hideURI()</a:t>
                </a:r>
                <a:endParaRPr>
                  <a:highlight>
                    <a:schemeClr val="dk1"/>
                  </a:highlight>
                  <a:latin typeface="Source Code Pro"/>
                  <a:ea typeface="Source Code Pro"/>
                  <a:cs typeface="Source Code Pro"/>
                  <a:sym typeface="Source Code Pro"/>
                </a:endParaRPr>
              </a:p>
            </p:txBody>
          </p:sp>
        </p:grpSp>
        <p:grpSp>
          <p:nvGrpSpPr>
            <p:cNvPr id="160" name="Google Shape;160;p22"/>
            <p:cNvGrpSpPr/>
            <p:nvPr/>
          </p:nvGrpSpPr>
          <p:grpSpPr>
            <a:xfrm>
              <a:off x="5160800" y="2659300"/>
              <a:ext cx="2037627" cy="2444600"/>
              <a:chOff x="5160800" y="2659300"/>
              <a:chExt cx="2037627" cy="2444600"/>
            </a:xfrm>
          </p:grpSpPr>
          <p:pic>
            <p:nvPicPr>
              <p:cNvPr id="161" name="Google Shape;161;p22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160800" y="2659300"/>
                <a:ext cx="2037627" cy="203762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2" name="Google Shape;162;p22"/>
              <p:cNvSpPr txBox="1"/>
              <p:nvPr/>
            </p:nvSpPr>
            <p:spPr>
              <a:xfrm>
                <a:off x="5583500" y="4703700"/>
                <a:ext cx="14022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highlight>
                      <a:schemeClr val="dk1"/>
                    </a:highlight>
                    <a:latin typeface="Source Code Pro"/>
                    <a:ea typeface="Source Code Pro"/>
                    <a:cs typeface="Source Code Pro"/>
                    <a:sym typeface="Source Code Pro"/>
                  </a:rPr>
                  <a:t>reveal</a:t>
                </a:r>
                <a:r>
                  <a:rPr lang="en">
                    <a:highlight>
                      <a:schemeClr val="dk1"/>
                    </a:highlight>
                    <a:latin typeface="Source Code Pro"/>
                    <a:ea typeface="Source Code Pro"/>
                    <a:cs typeface="Source Code Pro"/>
                    <a:sym typeface="Source Code Pro"/>
                  </a:rPr>
                  <a:t>URI()</a:t>
                </a:r>
                <a:endParaRPr>
                  <a:highlight>
                    <a:schemeClr val="dk1"/>
                  </a:highlight>
                  <a:latin typeface="Source Code Pro"/>
                  <a:ea typeface="Source Code Pro"/>
                  <a:cs typeface="Source Code Pro"/>
                  <a:sym typeface="Source Code Pro"/>
                </a:endParaRPr>
              </a:p>
            </p:txBody>
          </p:sp>
        </p:grpSp>
        <p:sp>
          <p:nvSpPr>
            <p:cNvPr id="163" name="Google Shape;163;p22"/>
            <p:cNvSpPr/>
            <p:nvPr/>
          </p:nvSpPr>
          <p:spPr>
            <a:xfrm rot="-5400000">
              <a:off x="4024750" y="3471850"/>
              <a:ext cx="216600" cy="3168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849" y="571599"/>
            <a:ext cx="4000302" cy="4000302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"/>
          <p:cNvSpPr txBox="1"/>
          <p:nvPr>
            <p:ph type="title"/>
          </p:nvPr>
        </p:nvSpPr>
        <p:spPr>
          <a:xfrm>
            <a:off x="2821950" y="419200"/>
            <a:ext cx="35001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it Does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54738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Allow users to mint their very own Curious Kid via &lt;TODO add website&gt;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Guarantees NFT uniqueness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Stable earnings for creators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Great as a gift to kids and </a:t>
            </a:r>
            <a:r>
              <a:rPr lang="en"/>
              <a:t>encourage</a:t>
            </a:r>
            <a:r>
              <a:rPr lang="en"/>
              <a:t> them to learn about blockchain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1275" y="2064375"/>
            <a:ext cx="3053698" cy="3053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grpSp>
        <p:nvGrpSpPr>
          <p:cNvPr id="70" name="Google Shape;70;p15"/>
          <p:cNvGrpSpPr/>
          <p:nvPr/>
        </p:nvGrpSpPr>
        <p:grpSpPr>
          <a:xfrm>
            <a:off x="645150" y="1277250"/>
            <a:ext cx="7952875" cy="3585000"/>
            <a:chOff x="645150" y="1277250"/>
            <a:chExt cx="7952875" cy="3585000"/>
          </a:xfrm>
        </p:grpSpPr>
        <p:grpSp>
          <p:nvGrpSpPr>
            <p:cNvPr id="71" name="Google Shape;71;p15"/>
            <p:cNvGrpSpPr/>
            <p:nvPr/>
          </p:nvGrpSpPr>
          <p:grpSpPr>
            <a:xfrm>
              <a:off x="645150" y="1277250"/>
              <a:ext cx="7952875" cy="3585000"/>
              <a:chOff x="311700" y="1093850"/>
              <a:chExt cx="7952875" cy="3585000"/>
            </a:xfrm>
          </p:grpSpPr>
          <p:sp>
            <p:nvSpPr>
              <p:cNvPr id="72" name="Google Shape;72;p15"/>
              <p:cNvSpPr/>
              <p:nvPr/>
            </p:nvSpPr>
            <p:spPr>
              <a:xfrm>
                <a:off x="311700" y="1093850"/>
                <a:ext cx="1417200" cy="717000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Image layer/attribute creation - by artist</a:t>
                </a:r>
                <a:endParaRPr sz="1000"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1930125" y="1810850"/>
                <a:ext cx="1417200" cy="717000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Final images generated from layers - via powerset method</a:t>
                </a:r>
                <a:endParaRPr sz="1000"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3497350" y="2527850"/>
                <a:ext cx="1417200" cy="717000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Images and metadata are uploaded to nft.storage - get CID</a:t>
                </a:r>
                <a:endParaRPr sz="1000"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5155075" y="3244850"/>
                <a:ext cx="1417200" cy="717000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Curious Kid contract is deployed (with CID) and users can interact with it via the DAPP website</a:t>
                </a:r>
                <a:endParaRPr sz="1000"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6847375" y="3961850"/>
                <a:ext cx="1417200" cy="717000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Curious users can mint their very own Curious Kid 🎉</a:t>
                </a:r>
                <a:r>
                  <a:rPr lang="en" sz="1000"/>
                  <a:t>🎉</a:t>
                </a:r>
                <a:endParaRPr sz="1000"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(randomly via VRF)</a:t>
                </a:r>
                <a:endParaRPr sz="1000"/>
              </a:p>
            </p:txBody>
          </p:sp>
        </p:grpSp>
        <p:grpSp>
          <p:nvGrpSpPr>
            <p:cNvPr id="77" name="Google Shape;77;p15"/>
            <p:cNvGrpSpPr/>
            <p:nvPr/>
          </p:nvGrpSpPr>
          <p:grpSpPr>
            <a:xfrm>
              <a:off x="1567225" y="2067400"/>
              <a:ext cx="5525625" cy="2794850"/>
              <a:chOff x="1567225" y="2067400"/>
              <a:chExt cx="5525625" cy="2794850"/>
            </a:xfrm>
          </p:grpSpPr>
          <p:sp>
            <p:nvSpPr>
              <p:cNvPr id="78" name="Google Shape;78;p15"/>
              <p:cNvSpPr/>
              <p:nvPr/>
            </p:nvSpPr>
            <p:spPr>
              <a:xfrm rot="5400000">
                <a:off x="1550575" y="2084050"/>
                <a:ext cx="616800" cy="583500"/>
              </a:xfrm>
              <a:prstGeom prst="bentUpArrow">
                <a:avLst>
                  <a:gd fmla="val 25000" name="adj1"/>
                  <a:gd fmla="val 25000" name="adj2"/>
                  <a:gd fmla="val 25000" name="adj3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 rot="5400000">
                <a:off x="3128475" y="2820000"/>
                <a:ext cx="616800" cy="583500"/>
              </a:xfrm>
              <a:prstGeom prst="bentUpArrow">
                <a:avLst>
                  <a:gd fmla="val 25000" name="adj1"/>
                  <a:gd fmla="val 25000" name="adj2"/>
                  <a:gd fmla="val 25000" name="adj3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 rot="5400000">
                <a:off x="4789750" y="3522600"/>
                <a:ext cx="616800" cy="583500"/>
              </a:xfrm>
              <a:prstGeom prst="bentUpArrow">
                <a:avLst>
                  <a:gd fmla="val 25000" name="adj1"/>
                  <a:gd fmla="val 25000" name="adj2"/>
                  <a:gd fmla="val 25000" name="adj3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 rot="5400000">
                <a:off x="6492700" y="4262100"/>
                <a:ext cx="616800" cy="583500"/>
              </a:xfrm>
              <a:prstGeom prst="bentUpArrow">
                <a:avLst>
                  <a:gd fmla="val 25000" name="adj1"/>
                  <a:gd fmla="val 25000" name="adj2"/>
                  <a:gd fmla="val 25000" name="adj3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844" y="571612"/>
            <a:ext cx="4000312" cy="400027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>
            <p:ph type="title"/>
          </p:nvPr>
        </p:nvSpPr>
        <p:spPr>
          <a:xfrm>
            <a:off x="3118950" y="571600"/>
            <a:ext cx="2906100" cy="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DAPP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850" y="571600"/>
            <a:ext cx="4000302" cy="4000302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57160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is it Different?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6863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M</a:t>
            </a:r>
            <a:r>
              <a:rPr lang="en"/>
              <a:t>athematically Guaranteed Uniqueness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560850" y="1093850"/>
            <a:ext cx="80223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When random component generation for NFT’s attributes are required:</a:t>
            </a:r>
            <a:endParaRPr sz="1500"/>
          </a:p>
        </p:txBody>
      </p:sp>
      <p:grpSp>
        <p:nvGrpSpPr>
          <p:cNvPr id="100" name="Google Shape;100;p18"/>
          <p:cNvGrpSpPr/>
          <p:nvPr/>
        </p:nvGrpSpPr>
        <p:grpSpPr>
          <a:xfrm>
            <a:off x="2445050" y="1769075"/>
            <a:ext cx="4253900" cy="3114725"/>
            <a:chOff x="2445050" y="1769075"/>
            <a:chExt cx="4253900" cy="3114725"/>
          </a:xfrm>
        </p:grpSpPr>
        <p:grpSp>
          <p:nvGrpSpPr>
            <p:cNvPr id="101" name="Google Shape;101;p18"/>
            <p:cNvGrpSpPr/>
            <p:nvPr/>
          </p:nvGrpSpPr>
          <p:grpSpPr>
            <a:xfrm>
              <a:off x="2445050" y="1769075"/>
              <a:ext cx="4253900" cy="1881350"/>
              <a:chOff x="903575" y="1769075"/>
              <a:chExt cx="4253900" cy="1881350"/>
            </a:xfrm>
          </p:grpSpPr>
          <p:grpSp>
            <p:nvGrpSpPr>
              <p:cNvPr id="102" name="Google Shape;102;p18"/>
              <p:cNvGrpSpPr/>
              <p:nvPr/>
            </p:nvGrpSpPr>
            <p:grpSpPr>
              <a:xfrm>
                <a:off x="903575" y="1769075"/>
                <a:ext cx="1417200" cy="1881350"/>
                <a:chOff x="903575" y="1769075"/>
                <a:chExt cx="1417200" cy="1881350"/>
              </a:xfrm>
            </p:grpSpPr>
            <p:sp>
              <p:nvSpPr>
                <p:cNvPr id="103" name="Google Shape;103;p18"/>
                <p:cNvSpPr/>
                <p:nvPr/>
              </p:nvSpPr>
              <p:spPr>
                <a:xfrm>
                  <a:off x="903575" y="1769075"/>
                  <a:ext cx="1417200" cy="7170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CCCCCC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/>
                    <a:t>Most projects</a:t>
                  </a:r>
                  <a:endParaRPr sz="1000"/>
                </a:p>
              </p:txBody>
            </p:sp>
            <p:sp>
              <p:nvSpPr>
                <p:cNvPr id="104" name="Google Shape;104;p18"/>
                <p:cNvSpPr/>
                <p:nvPr/>
              </p:nvSpPr>
              <p:spPr>
                <a:xfrm>
                  <a:off x="903575" y="2933425"/>
                  <a:ext cx="1417200" cy="7170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CCCCCC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900"/>
                    <a:t>attr1 = randomNumber % 10000</a:t>
                  </a:r>
                  <a:endParaRPr sz="900"/>
                </a:p>
              </p:txBody>
            </p:sp>
            <p:sp>
              <p:nvSpPr>
                <p:cNvPr id="105" name="Google Shape;105;p18"/>
                <p:cNvSpPr/>
                <p:nvPr/>
              </p:nvSpPr>
              <p:spPr>
                <a:xfrm>
                  <a:off x="1503875" y="2551350"/>
                  <a:ext cx="216600" cy="316800"/>
                </a:xfrm>
                <a:prstGeom prst="downArrow">
                  <a:avLst>
                    <a:gd fmla="val 50000" name="adj1"/>
                    <a:gd fmla="val 50000" name="adj2"/>
                  </a:avLst>
                </a:prstGeom>
                <a:solidFill>
                  <a:srgbClr val="CCCCCC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6" name="Google Shape;106;p18"/>
              <p:cNvGrpSpPr/>
              <p:nvPr/>
            </p:nvGrpSpPr>
            <p:grpSpPr>
              <a:xfrm>
                <a:off x="3740275" y="1769075"/>
                <a:ext cx="1417200" cy="1881350"/>
                <a:chOff x="903575" y="1769075"/>
                <a:chExt cx="1417200" cy="1881350"/>
              </a:xfrm>
            </p:grpSpPr>
            <p:sp>
              <p:nvSpPr>
                <p:cNvPr id="107" name="Google Shape;107;p18"/>
                <p:cNvSpPr/>
                <p:nvPr/>
              </p:nvSpPr>
              <p:spPr>
                <a:xfrm>
                  <a:off x="903575" y="1769075"/>
                  <a:ext cx="1417200" cy="7170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/>
                    <a:t>Curious Kid</a:t>
                  </a:r>
                  <a:endParaRPr sz="1000"/>
                </a:p>
              </p:txBody>
            </p:sp>
            <p:sp>
              <p:nvSpPr>
                <p:cNvPr id="108" name="Google Shape;108;p18"/>
                <p:cNvSpPr/>
                <p:nvPr/>
              </p:nvSpPr>
              <p:spPr>
                <a:xfrm>
                  <a:off x="903575" y="2933425"/>
                  <a:ext cx="1417200" cy="7170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900"/>
                    <a:t>Powerset</a:t>
                  </a:r>
                  <a:endParaRPr sz="900"/>
                </a:p>
              </p:txBody>
            </p:sp>
            <p:sp>
              <p:nvSpPr>
                <p:cNvPr id="109" name="Google Shape;109;p18"/>
                <p:cNvSpPr/>
                <p:nvPr/>
              </p:nvSpPr>
              <p:spPr>
                <a:xfrm>
                  <a:off x="1503875" y="2551350"/>
                  <a:ext cx="216600" cy="316800"/>
                </a:xfrm>
                <a:prstGeom prst="downArrow">
                  <a:avLst>
                    <a:gd fmla="val 50000" name="adj1"/>
                    <a:gd fmla="val 50000" name="adj2"/>
                  </a:avLst>
                </a:pr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0" name="Google Shape;110;p18"/>
            <p:cNvGrpSpPr/>
            <p:nvPr/>
          </p:nvGrpSpPr>
          <p:grpSpPr>
            <a:xfrm>
              <a:off x="2445050" y="3750213"/>
              <a:ext cx="1417200" cy="1133588"/>
              <a:chOff x="2445050" y="3750213"/>
              <a:chExt cx="1417200" cy="1133588"/>
            </a:xfrm>
          </p:grpSpPr>
          <p:sp>
            <p:nvSpPr>
              <p:cNvPr id="111" name="Google Shape;111;p18"/>
              <p:cNvSpPr/>
              <p:nvPr/>
            </p:nvSpPr>
            <p:spPr>
              <a:xfrm>
                <a:off x="2445050" y="4166800"/>
                <a:ext cx="1417200" cy="717000"/>
              </a:xfrm>
              <a:prstGeom prst="roundRect">
                <a:avLst>
                  <a:gd fmla="val 16667" name="adj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Possibility of duplicate number being generated</a:t>
                </a:r>
                <a:endParaRPr sz="900"/>
              </a:p>
            </p:txBody>
          </p:sp>
          <p:sp>
            <p:nvSpPr>
              <p:cNvPr id="112" name="Google Shape;112;p18"/>
              <p:cNvSpPr/>
              <p:nvPr/>
            </p:nvSpPr>
            <p:spPr>
              <a:xfrm>
                <a:off x="3045350" y="3750213"/>
                <a:ext cx="216600" cy="316800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" name="Google Shape;113;p18"/>
            <p:cNvGrpSpPr/>
            <p:nvPr/>
          </p:nvGrpSpPr>
          <p:grpSpPr>
            <a:xfrm>
              <a:off x="5281750" y="3750213"/>
              <a:ext cx="1417200" cy="1133588"/>
              <a:chOff x="2445050" y="3750213"/>
              <a:chExt cx="1417200" cy="1133588"/>
            </a:xfrm>
          </p:grpSpPr>
          <p:sp>
            <p:nvSpPr>
              <p:cNvPr id="114" name="Google Shape;114;p18"/>
              <p:cNvSpPr/>
              <p:nvPr/>
            </p:nvSpPr>
            <p:spPr>
              <a:xfrm>
                <a:off x="2445050" y="4166800"/>
                <a:ext cx="1417200" cy="717000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No duplicate</a:t>
                </a:r>
                <a:endParaRPr sz="900"/>
              </a:p>
            </p:txBody>
          </p:sp>
          <p:sp>
            <p:nvSpPr>
              <p:cNvPr id="115" name="Google Shape;115;p18"/>
              <p:cNvSpPr/>
              <p:nvPr/>
            </p:nvSpPr>
            <p:spPr>
              <a:xfrm>
                <a:off x="3045350" y="3750213"/>
                <a:ext cx="216600" cy="316800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Powerset (mathematical concept)</a:t>
            </a:r>
            <a:endParaRPr/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Given {1,2,3} is in set 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{(), (1,), (2,), (3,), (1,2), (1,3), (2,3), (1,2,3)} are all subsets of 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Which is all the possible unique attribute combinations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info: https://www.mathsisfun.com/sets/power-set.html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</a:t>
            </a:r>
            <a:r>
              <a:rPr lang="en"/>
              <a:t>Sets Token URI On-Chain</a:t>
            </a:r>
            <a:endParaRPr/>
          </a:p>
        </p:txBody>
      </p:sp>
      <p:grpSp>
        <p:nvGrpSpPr>
          <p:cNvPr id="127" name="Google Shape;127;p20"/>
          <p:cNvGrpSpPr/>
          <p:nvPr/>
        </p:nvGrpSpPr>
        <p:grpSpPr>
          <a:xfrm>
            <a:off x="2921388" y="1000925"/>
            <a:ext cx="3301225" cy="1884075"/>
            <a:chOff x="480025" y="1229525"/>
            <a:chExt cx="3301225" cy="1884075"/>
          </a:xfrm>
        </p:grpSpPr>
        <p:grpSp>
          <p:nvGrpSpPr>
            <p:cNvPr id="128" name="Google Shape;128;p20"/>
            <p:cNvGrpSpPr/>
            <p:nvPr/>
          </p:nvGrpSpPr>
          <p:grpSpPr>
            <a:xfrm>
              <a:off x="480025" y="1229525"/>
              <a:ext cx="3301225" cy="1884075"/>
              <a:chOff x="480025" y="1229525"/>
              <a:chExt cx="3301225" cy="1884075"/>
            </a:xfrm>
          </p:grpSpPr>
          <p:grpSp>
            <p:nvGrpSpPr>
              <p:cNvPr id="129" name="Google Shape;129;p20"/>
              <p:cNvGrpSpPr/>
              <p:nvPr/>
            </p:nvGrpSpPr>
            <p:grpSpPr>
              <a:xfrm>
                <a:off x="480025" y="1229525"/>
                <a:ext cx="3301225" cy="717000"/>
                <a:chOff x="480025" y="1229525"/>
                <a:chExt cx="3301225" cy="717000"/>
              </a:xfrm>
            </p:grpSpPr>
            <p:sp>
              <p:nvSpPr>
                <p:cNvPr id="130" name="Google Shape;130;p20"/>
                <p:cNvSpPr/>
                <p:nvPr/>
              </p:nvSpPr>
              <p:spPr>
                <a:xfrm>
                  <a:off x="480025" y="1229525"/>
                  <a:ext cx="1417200" cy="7170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700"/>
                    <a:t>Metadata is pre-generated</a:t>
                  </a:r>
                  <a:endParaRPr b="1" sz="700"/>
                </a:p>
                <a:p>
                  <a:pPr indent="-273050" lvl="0" marL="457200" rtl="0" algn="ctr">
                    <a:spcBef>
                      <a:spcPts val="0"/>
                    </a:spcBef>
                    <a:spcAft>
                      <a:spcPts val="0"/>
                    </a:spcAft>
                    <a:buSzPts val="700"/>
                    <a:buChar char="●"/>
                  </a:pPr>
                  <a:r>
                    <a:rPr lang="en" sz="700"/>
                    <a:t>000.json/000.png</a:t>
                  </a:r>
                  <a:endParaRPr sz="700"/>
                </a:p>
                <a:p>
                  <a:pPr indent="-273050" lvl="0" marL="457200" rtl="0" algn="ctr">
                    <a:spcBef>
                      <a:spcPts val="0"/>
                    </a:spcBef>
                    <a:spcAft>
                      <a:spcPts val="0"/>
                    </a:spcAft>
                    <a:buSzPts val="700"/>
                    <a:buChar char="●"/>
                  </a:pPr>
                  <a:r>
                    <a:rPr lang="en" sz="700"/>
                    <a:t>001.json/001.png</a:t>
                  </a:r>
                  <a:endParaRPr sz="700"/>
                </a:p>
              </p:txBody>
            </p:sp>
            <p:sp>
              <p:nvSpPr>
                <p:cNvPr id="131" name="Google Shape;131;p20"/>
                <p:cNvSpPr/>
                <p:nvPr/>
              </p:nvSpPr>
              <p:spPr>
                <a:xfrm>
                  <a:off x="2364050" y="1229525"/>
                  <a:ext cx="1417200" cy="7170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dk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/>
                    <a:t>Total supply is 128</a:t>
                  </a:r>
                  <a:endParaRPr sz="1000"/>
                </a:p>
              </p:txBody>
            </p:sp>
          </p:grpSp>
          <p:sp>
            <p:nvSpPr>
              <p:cNvPr id="132" name="Google Shape;132;p20"/>
              <p:cNvSpPr/>
              <p:nvPr/>
            </p:nvSpPr>
            <p:spPr>
              <a:xfrm>
                <a:off x="1422025" y="2396600"/>
                <a:ext cx="1417200" cy="717000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How do we ensure the random number generated on-chain via VRF has not already been mint?</a:t>
                </a:r>
                <a:endParaRPr sz="1000"/>
              </a:p>
            </p:txBody>
          </p:sp>
        </p:grpSp>
        <p:sp>
          <p:nvSpPr>
            <p:cNvPr id="133" name="Google Shape;133;p20"/>
            <p:cNvSpPr/>
            <p:nvPr/>
          </p:nvSpPr>
          <p:spPr>
            <a:xfrm rot="-5400000">
              <a:off x="1667890" y="1647650"/>
              <a:ext cx="925500" cy="528600"/>
            </a:xfrm>
            <a:prstGeom prst="leftArrowCallout">
              <a:avLst>
                <a:gd fmla="val 9948" name="adj1"/>
                <a:gd fmla="val 14258" name="adj2"/>
                <a:gd fmla="val 24469" name="adj3"/>
                <a:gd fmla="val 13898" name="adj4"/>
              </a:avLst>
            </a:pr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20"/>
          <p:cNvGrpSpPr/>
          <p:nvPr/>
        </p:nvGrpSpPr>
        <p:grpSpPr>
          <a:xfrm>
            <a:off x="2308050" y="2974150"/>
            <a:ext cx="4690975" cy="2176300"/>
            <a:chOff x="2308050" y="2974150"/>
            <a:chExt cx="4690975" cy="2176300"/>
          </a:xfrm>
        </p:grpSpPr>
        <p:grpSp>
          <p:nvGrpSpPr>
            <p:cNvPr id="135" name="Google Shape;135;p20"/>
            <p:cNvGrpSpPr/>
            <p:nvPr/>
          </p:nvGrpSpPr>
          <p:grpSpPr>
            <a:xfrm>
              <a:off x="2308050" y="2974150"/>
              <a:ext cx="1417200" cy="1948300"/>
              <a:chOff x="2066300" y="3032500"/>
              <a:chExt cx="1417200" cy="1948300"/>
            </a:xfrm>
          </p:grpSpPr>
          <p:sp>
            <p:nvSpPr>
              <p:cNvPr id="136" name="Google Shape;136;p20"/>
              <p:cNvSpPr/>
              <p:nvPr/>
            </p:nvSpPr>
            <p:spPr>
              <a:xfrm>
                <a:off x="2066300" y="3032500"/>
                <a:ext cx="1417200" cy="717000"/>
              </a:xfrm>
              <a:prstGeom prst="roundRect">
                <a:avLst>
                  <a:gd fmla="val 16667" name="adj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000"/>
                  <a:t>Method 1</a:t>
                </a:r>
                <a:endParaRPr b="1" sz="10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Loop until new random number != old random number</a:t>
                </a:r>
                <a:endParaRPr sz="1000"/>
              </a:p>
            </p:txBody>
          </p:sp>
          <p:sp>
            <p:nvSpPr>
              <p:cNvPr id="137" name="Google Shape;137;p20"/>
              <p:cNvSpPr/>
              <p:nvPr/>
            </p:nvSpPr>
            <p:spPr>
              <a:xfrm>
                <a:off x="2066300" y="4263800"/>
                <a:ext cx="1417200" cy="717000"/>
              </a:xfrm>
              <a:prstGeom prst="roundRect">
                <a:avLst>
                  <a:gd fmla="val 16667" name="adj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Uses a lot of gas!! Very expensive!!</a:t>
                </a:r>
                <a:endParaRPr sz="1000"/>
              </a:p>
            </p:txBody>
          </p:sp>
          <p:sp>
            <p:nvSpPr>
              <p:cNvPr id="138" name="Google Shape;138;p20"/>
              <p:cNvSpPr/>
              <p:nvPr/>
            </p:nvSpPr>
            <p:spPr>
              <a:xfrm>
                <a:off x="2666600" y="3845825"/>
                <a:ext cx="216600" cy="316800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9" name="Google Shape;139;p20"/>
            <p:cNvGrpSpPr/>
            <p:nvPr/>
          </p:nvGrpSpPr>
          <p:grpSpPr>
            <a:xfrm>
              <a:off x="5191225" y="2974150"/>
              <a:ext cx="1807800" cy="2176300"/>
              <a:chOff x="5191225" y="2974150"/>
              <a:chExt cx="1807800" cy="2176300"/>
            </a:xfrm>
          </p:grpSpPr>
          <p:sp>
            <p:nvSpPr>
              <p:cNvPr id="140" name="Google Shape;140;p20"/>
              <p:cNvSpPr/>
              <p:nvPr/>
            </p:nvSpPr>
            <p:spPr>
              <a:xfrm>
                <a:off x="5386525" y="2974150"/>
                <a:ext cx="1417200" cy="717000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000"/>
                  <a:t>Method 2</a:t>
                </a:r>
                <a:endParaRPr b="1" sz="10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Remove number from “deck of cards” without replacement </a:t>
                </a:r>
                <a:endParaRPr sz="1000"/>
              </a:p>
            </p:txBody>
          </p:sp>
          <p:sp>
            <p:nvSpPr>
              <p:cNvPr id="141" name="Google Shape;141;p20"/>
              <p:cNvSpPr/>
              <p:nvPr/>
            </p:nvSpPr>
            <p:spPr>
              <a:xfrm>
                <a:off x="5191225" y="4186250"/>
                <a:ext cx="1807800" cy="964200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This is achieved using totalTokensRemaining, mapIndexToTokenId, _getTokenIdAtIndex, and _adjMapIndexToTokenId in Curious Kid contract</a:t>
                </a:r>
                <a:endParaRPr sz="900"/>
              </a:p>
            </p:txBody>
          </p:sp>
          <p:sp>
            <p:nvSpPr>
              <p:cNvPr id="142" name="Google Shape;142;p20"/>
              <p:cNvSpPr/>
              <p:nvPr/>
            </p:nvSpPr>
            <p:spPr>
              <a:xfrm>
                <a:off x="5986825" y="3780300"/>
                <a:ext cx="216600" cy="316800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chemeClr val="dk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EIP-2981 Royalty Standard</a:t>
            </a:r>
            <a:endParaRPr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Curious Kid implements the EIP-2981 Royalty Standard that allows for marketplaces to implement on-chain royalty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artist and developers to earn their fair share each time a sale on their NFT occurs - backed by the power of decentralization</a:t>
            </a:r>
            <a:endParaRPr/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0725" y="3609625"/>
            <a:ext cx="1991425" cy="149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